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6858000" cy="9906000" type="A4"/>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p15:clr>
            <a:srgbClr val="A4A3A4"/>
          </p15:clr>
        </p15:guide>
        <p15:guide id="2" pos="4206">
          <p15:clr>
            <a:srgbClr val="A4A3A4"/>
          </p15:clr>
        </p15:guide>
        <p15:guide id="3" pos="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3399"/>
    <a:srgbClr val="007434"/>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60" autoAdjust="0"/>
    <p:restoredTop sz="99817" autoAdjust="0"/>
  </p:normalViewPr>
  <p:slideViewPr>
    <p:cSldViewPr snapToGrid="0">
      <p:cViewPr varScale="1">
        <p:scale>
          <a:sx n="76" d="100"/>
          <a:sy n="76" d="100"/>
        </p:scale>
        <p:origin x="1974" y="96"/>
      </p:cViewPr>
      <p:guideLst>
        <p:guide orient="horz" pos="288"/>
        <p:guide pos="4206"/>
        <p:guide pos="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287795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411995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10839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162239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19748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220508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269429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149425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23658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82462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51DDF0-8AE6-437B-8885-862EEF31A4DF}"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362381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C51DDF0-8AE6-437B-8885-862EEF31A4DF}" type="datetimeFigureOut">
              <a:rPr kumimoji="1" lang="ja-JP" altLang="en-US" smtClean="0"/>
              <a:t>2018/12/20</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C79F3B5-40BA-4D82-B3EF-B741DDF31166}" type="slidenum">
              <a:rPr kumimoji="1" lang="ja-JP" altLang="en-US" smtClean="0"/>
              <a:t>‹#›</a:t>
            </a:fld>
            <a:endParaRPr kumimoji="1" lang="ja-JP" altLang="en-US"/>
          </a:p>
        </p:txBody>
      </p:sp>
    </p:spTree>
    <p:extLst>
      <p:ext uri="{BB962C8B-B14F-4D97-AF65-F5344CB8AC3E}">
        <p14:creationId xmlns:p14="http://schemas.microsoft.com/office/powerpoint/2010/main" val="3205435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hlw.go.jp/bunya/iryouhoken/iryouhoken13/dl/180621-06.pdf" TargetMode="External"/><Relationship Id="rId2" Type="http://schemas.openxmlformats.org/officeDocument/2006/relationships/hyperlink" Target="https://www.mhlw.go.jp/bunya/iryouhoken/iryouhoken13/dl/180612-01.pdf" TargetMode="External"/><Relationship Id="rId1" Type="http://schemas.openxmlformats.org/officeDocument/2006/relationships/slideLayout" Target="../slideLayouts/slideLayout1.xml"/><Relationship Id="rId4" Type="http://schemas.openxmlformats.org/officeDocument/2006/relationships/hyperlink" Target="https://kouseikyoku.mhlw.go.jp/shikoku/iryo_shido/ahak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4182150" y="2095500"/>
            <a:ext cx="2466299" cy="2266950"/>
            <a:chOff x="4182150" y="2095500"/>
            <a:chExt cx="2466299" cy="2266950"/>
          </a:xfrm>
        </p:grpSpPr>
        <p:sp>
          <p:nvSpPr>
            <p:cNvPr id="50" name="角丸四角形 49"/>
            <p:cNvSpPr/>
            <p:nvPr/>
          </p:nvSpPr>
          <p:spPr>
            <a:xfrm>
              <a:off x="4182150" y="2095500"/>
              <a:ext cx="2466299" cy="2266950"/>
            </a:xfrm>
            <a:prstGeom prst="roundRect">
              <a:avLst>
                <a:gd name="adj" fmla="val 5549"/>
              </a:avLst>
            </a:prstGeom>
            <a:solidFill>
              <a:schemeClr val="accent6">
                <a:lumMod val="20000"/>
                <a:lumOff val="80000"/>
              </a:schemeClr>
            </a:solidFill>
            <a:ln w="3175">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53" name="グループ化 52"/>
            <p:cNvGrpSpPr/>
            <p:nvPr/>
          </p:nvGrpSpPr>
          <p:grpSpPr>
            <a:xfrm>
              <a:off x="4352924" y="2206616"/>
              <a:ext cx="2195097" cy="2057409"/>
              <a:chOff x="4381499" y="2254241"/>
              <a:chExt cx="2195097" cy="2057409"/>
            </a:xfrm>
          </p:grpSpPr>
          <p:cxnSp>
            <p:nvCxnSpPr>
              <p:cNvPr id="57" name="直線矢印コネクタ 56"/>
              <p:cNvCxnSpPr/>
              <p:nvPr/>
            </p:nvCxnSpPr>
            <p:spPr>
              <a:xfrm>
                <a:off x="4472404" y="2495975"/>
                <a:ext cx="0" cy="154800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4400581" y="2597999"/>
                <a:ext cx="338554" cy="1316776"/>
              </a:xfrm>
              <a:prstGeom prst="rect">
                <a:avLst/>
              </a:prstGeom>
              <a:noFill/>
            </p:spPr>
            <p:txBody>
              <a:bodyPr vert="eaVert" wrap="square" rtlCol="0">
                <a:spAutoFit/>
              </a:bodyPr>
              <a:lstStyle/>
              <a:p>
                <a:r>
                  <a:rPr kumimoji="1" lang="ja-JP" altLang="en-US" sz="1000" dirty="0" smtClean="0">
                    <a:latin typeface="HGSｺﾞｼｯｸM" panose="020B0600000000000000" pitchFamily="50" charset="-128"/>
                    <a:ea typeface="HGSｺﾞｼｯｸM" panose="020B0600000000000000" pitchFamily="50" charset="-128"/>
                  </a:rPr>
                  <a:t>①加入</a:t>
                </a:r>
                <a:endParaRPr kumimoji="1" lang="ja-JP" altLang="en-US" sz="1000" dirty="0">
                  <a:latin typeface="HGSｺﾞｼｯｸM" panose="020B0600000000000000" pitchFamily="50" charset="-128"/>
                  <a:ea typeface="HGSｺﾞｼｯｸM" panose="020B0600000000000000" pitchFamily="50" charset="-128"/>
                </a:endParaRPr>
              </a:p>
            </p:txBody>
          </p:sp>
          <p:cxnSp>
            <p:nvCxnSpPr>
              <p:cNvPr id="60" name="直線矢印コネクタ 59"/>
              <p:cNvCxnSpPr/>
              <p:nvPr/>
            </p:nvCxnSpPr>
            <p:spPr>
              <a:xfrm flipV="1">
                <a:off x="4808019" y="2513650"/>
                <a:ext cx="0" cy="6141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flipH="1">
                <a:off x="5070475" y="2500950"/>
                <a:ext cx="1" cy="57600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4742964" y="2597237"/>
                <a:ext cx="338554" cy="651208"/>
              </a:xfrm>
              <a:prstGeom prst="rect">
                <a:avLst/>
              </a:prstGeom>
              <a:noFill/>
            </p:spPr>
            <p:txBody>
              <a:bodyPr vert="eaVert" wrap="square" rtlCol="0">
                <a:spAutoFit/>
              </a:bodyPr>
              <a:lstStyle/>
              <a:p>
                <a:r>
                  <a:rPr kumimoji="1" lang="ja-JP" altLang="en-US" sz="1000" dirty="0" smtClean="0">
                    <a:latin typeface="HGSｺﾞｼｯｸM" panose="020B0600000000000000" pitchFamily="50" charset="-128"/>
                    <a:ea typeface="HGSｺﾞｼｯｸM" panose="020B0600000000000000" pitchFamily="50" charset="-128"/>
                  </a:rPr>
                  <a:t>②施術</a:t>
                </a:r>
                <a:endParaRPr kumimoji="1" lang="ja-JP" altLang="en-US" sz="1000" dirty="0">
                  <a:latin typeface="HGSｺﾞｼｯｸM" panose="020B0600000000000000" pitchFamily="50" charset="-128"/>
                  <a:ea typeface="HGSｺﾞｼｯｸM" panose="020B0600000000000000" pitchFamily="50" charset="-128"/>
                </a:endParaRPr>
              </a:p>
            </p:txBody>
          </p:sp>
          <p:sp>
            <p:nvSpPr>
              <p:cNvPr id="63" name="テキスト ボックス 62"/>
              <p:cNvSpPr txBox="1"/>
              <p:nvPr/>
            </p:nvSpPr>
            <p:spPr>
              <a:xfrm>
                <a:off x="5043691" y="2565828"/>
                <a:ext cx="320539" cy="246221"/>
              </a:xfrm>
              <a:prstGeom prst="rect">
                <a:avLst/>
              </a:prstGeom>
              <a:noFill/>
            </p:spPr>
            <p:txBody>
              <a:bodyPr vert="horz" wrap="square" rtlCol="0">
                <a:spAutoFit/>
              </a:bodyPr>
              <a:lstStyle/>
              <a:p>
                <a:r>
                  <a:rPr kumimoji="1" lang="ja-JP" altLang="en-US" sz="1000" dirty="0" smtClean="0">
                    <a:latin typeface="HGSｺﾞｼｯｸM" panose="020B0600000000000000" pitchFamily="50" charset="-128"/>
                    <a:ea typeface="HGSｺﾞｼｯｸM" panose="020B0600000000000000" pitchFamily="50" charset="-128"/>
                  </a:rPr>
                  <a:t>③</a:t>
                </a:r>
                <a:endParaRPr kumimoji="1" lang="ja-JP" altLang="en-US" sz="1000" dirty="0">
                  <a:latin typeface="HGSｺﾞｼｯｸM" panose="020B0600000000000000" pitchFamily="50" charset="-128"/>
                  <a:ea typeface="HGSｺﾞｼｯｸM" panose="020B0600000000000000" pitchFamily="50" charset="-128"/>
                </a:endParaRPr>
              </a:p>
            </p:txBody>
          </p:sp>
          <p:sp>
            <p:nvSpPr>
              <p:cNvPr id="64" name="テキスト ボックス 63"/>
              <p:cNvSpPr txBox="1"/>
              <p:nvPr/>
            </p:nvSpPr>
            <p:spPr>
              <a:xfrm>
                <a:off x="5045211" y="3426188"/>
                <a:ext cx="345939" cy="246221"/>
              </a:xfrm>
              <a:prstGeom prst="rect">
                <a:avLst/>
              </a:prstGeom>
              <a:noFill/>
            </p:spPr>
            <p:txBody>
              <a:bodyPr vert="horz" wrap="square" rtlCol="0">
                <a:spAutoFit/>
              </a:bodyPr>
              <a:lstStyle/>
              <a:p>
                <a:r>
                  <a:rPr kumimoji="1" lang="ja-JP" altLang="en-US" sz="1000" dirty="0" smtClean="0">
                    <a:latin typeface="HGSｺﾞｼｯｸM" panose="020B0600000000000000" pitchFamily="50" charset="-128"/>
                    <a:ea typeface="HGSｺﾞｼｯｸM" panose="020B0600000000000000" pitchFamily="50" charset="-128"/>
                  </a:rPr>
                  <a:t>④</a:t>
                </a:r>
                <a:endParaRPr kumimoji="1" lang="ja-JP" altLang="en-US" sz="800" dirty="0">
                  <a:latin typeface="HGSｺﾞｼｯｸM" panose="020B0600000000000000" pitchFamily="50" charset="-128"/>
                  <a:ea typeface="HGSｺﾞｼｯｸM" panose="020B0600000000000000" pitchFamily="50" charset="-128"/>
                </a:endParaRPr>
              </a:p>
            </p:txBody>
          </p:sp>
          <p:cxnSp>
            <p:nvCxnSpPr>
              <p:cNvPr id="65" name="直線矢印コネクタ 64"/>
              <p:cNvCxnSpPr/>
              <p:nvPr/>
            </p:nvCxnSpPr>
            <p:spPr>
              <a:xfrm>
                <a:off x="5074721" y="3360194"/>
                <a:ext cx="0" cy="6840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V="1">
                <a:off x="6268519" y="3383006"/>
                <a:ext cx="0" cy="684000"/>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6238042" y="3460076"/>
                <a:ext cx="338554" cy="607506"/>
              </a:xfrm>
              <a:prstGeom prst="rect">
                <a:avLst/>
              </a:prstGeom>
              <a:noFill/>
            </p:spPr>
            <p:txBody>
              <a:bodyPr vert="eaVert" wrap="square" rtlCol="0">
                <a:spAutoFit/>
              </a:bodyPr>
              <a:lstStyle/>
              <a:p>
                <a:r>
                  <a:rPr lang="ja-JP" altLang="en-US" sz="1000" dirty="0" smtClean="0">
                    <a:latin typeface="HGSｺﾞｼｯｸM" panose="020B0600000000000000" pitchFamily="50" charset="-128"/>
                    <a:ea typeface="HGSｺﾞｼｯｸM" panose="020B0600000000000000" pitchFamily="50" charset="-128"/>
                  </a:rPr>
                  <a:t>⑤療養費</a:t>
                </a:r>
                <a:endParaRPr lang="ja-JP" altLang="en-US" sz="1000" dirty="0">
                  <a:latin typeface="HGSｺﾞｼｯｸM" panose="020B0600000000000000" pitchFamily="50" charset="-128"/>
                  <a:ea typeface="HGSｺﾞｼｯｸM" panose="020B0600000000000000" pitchFamily="50" charset="-128"/>
                </a:endParaRPr>
              </a:p>
            </p:txBody>
          </p:sp>
          <p:sp>
            <p:nvSpPr>
              <p:cNvPr id="68" name="角丸四角形吹き出し 67"/>
              <p:cNvSpPr/>
              <p:nvPr/>
            </p:nvSpPr>
            <p:spPr>
              <a:xfrm>
                <a:off x="5290621" y="2579238"/>
                <a:ext cx="1190725" cy="462412"/>
              </a:xfrm>
              <a:prstGeom prst="wedgeRoundRectCallout">
                <a:avLst>
                  <a:gd name="adj1" fmla="val -63855"/>
                  <a:gd name="adj2" fmla="val 2653"/>
                  <a:gd name="adj3" fmla="val 16667"/>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5262180" y="2585629"/>
                <a:ext cx="1246805" cy="461665"/>
              </a:xfrm>
              <a:prstGeom prst="rect">
                <a:avLst/>
              </a:prstGeom>
              <a:noFill/>
            </p:spPr>
            <p:txBody>
              <a:bodyPr vert="horz" wrap="square" rtlCol="0">
                <a:spAutoFit/>
              </a:bodyPr>
              <a:lstStyle/>
              <a:p>
                <a:pPr algn="ctr">
                  <a:lnSpc>
                    <a:spcPct val="120000"/>
                  </a:lnSpc>
                </a:pPr>
                <a:r>
                  <a:rPr lang="ja-JP" altLang="en-US" sz="1000" dirty="0">
                    <a:latin typeface="HGSｺﾞｼｯｸM" panose="020B0600000000000000" pitchFamily="50" charset="-128"/>
                    <a:ea typeface="HGSｺﾞｼｯｸM" panose="020B0600000000000000" pitchFamily="50" charset="-128"/>
                  </a:rPr>
                  <a:t>一部負担</a:t>
                </a:r>
                <a:r>
                  <a:rPr lang="ja-JP" altLang="en-US" sz="1000" dirty="0" smtClean="0">
                    <a:latin typeface="HGSｺﾞｼｯｸM" panose="020B0600000000000000" pitchFamily="50" charset="-128"/>
                    <a:ea typeface="HGSｺﾞｼｯｸM" panose="020B0600000000000000" pitchFamily="50" charset="-128"/>
                  </a:rPr>
                  <a:t>金の支払</a:t>
                </a:r>
                <a:endParaRPr lang="en-US" altLang="ja-JP" sz="1000" dirty="0" smtClean="0">
                  <a:latin typeface="HGSｺﾞｼｯｸM" panose="020B0600000000000000" pitchFamily="50" charset="-128"/>
                  <a:ea typeface="HGSｺﾞｼｯｸM" panose="020B0600000000000000" pitchFamily="50" charset="-128"/>
                </a:endParaRPr>
              </a:p>
              <a:p>
                <a:pPr algn="ctr">
                  <a:lnSpc>
                    <a:spcPct val="120000"/>
                  </a:lnSpc>
                </a:pPr>
                <a:r>
                  <a:rPr kumimoji="1" lang="ja-JP" altLang="en-US" sz="1000" b="1" dirty="0" smtClean="0">
                    <a:latin typeface="HGSｺﾞｼｯｸM" panose="020B0600000000000000" pitchFamily="50" charset="-128"/>
                    <a:ea typeface="HGSｺﾞｼｯｸM" panose="020B0600000000000000" pitchFamily="50" charset="-128"/>
                  </a:rPr>
                  <a:t>療養費の受領委任</a:t>
                </a:r>
                <a:endParaRPr kumimoji="1" lang="ja-JP" altLang="en-US" sz="1000" b="1" dirty="0">
                  <a:latin typeface="HGSｺﾞｼｯｸM" panose="020B0600000000000000" pitchFamily="50" charset="-128"/>
                  <a:ea typeface="HGSｺﾞｼｯｸM" panose="020B0600000000000000" pitchFamily="50" charset="-128"/>
                </a:endParaRPr>
              </a:p>
            </p:txBody>
          </p:sp>
          <p:sp>
            <p:nvSpPr>
              <p:cNvPr id="70" name="角丸四角形吹き出し 69"/>
              <p:cNvSpPr/>
              <p:nvPr/>
            </p:nvSpPr>
            <p:spPr>
              <a:xfrm>
                <a:off x="5290621" y="3444792"/>
                <a:ext cx="849829" cy="540000"/>
              </a:xfrm>
              <a:prstGeom prst="wedgeRoundRectCallout">
                <a:avLst>
                  <a:gd name="adj1" fmla="val -69075"/>
                  <a:gd name="adj2" fmla="val 3816"/>
                  <a:gd name="adj3" fmla="val 16667"/>
                </a:avLst>
              </a:prstGeom>
              <a:solidFill>
                <a:schemeClr val="bg1"/>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p:cNvSpPr txBox="1"/>
              <p:nvPr/>
            </p:nvSpPr>
            <p:spPr>
              <a:xfrm>
                <a:off x="5290621" y="3444793"/>
                <a:ext cx="852171" cy="553998"/>
              </a:xfrm>
              <a:prstGeom prst="rect">
                <a:avLst/>
              </a:prstGeom>
              <a:noFill/>
            </p:spPr>
            <p:txBody>
              <a:bodyPr vert="horz" wrap="square" rtlCol="0">
                <a:spAutoFit/>
              </a:bodyPr>
              <a:lstStyle/>
              <a:p>
                <a:r>
                  <a:rPr kumimoji="1" lang="ja-JP" altLang="en-US" sz="1000" b="1" dirty="0" smtClean="0">
                    <a:latin typeface="HGSｺﾞｼｯｸM" panose="020B0600000000000000" pitchFamily="50" charset="-128"/>
                    <a:ea typeface="HGSｺﾞｼｯｸM" panose="020B0600000000000000" pitchFamily="50" charset="-128"/>
                  </a:rPr>
                  <a:t>療養費支給申請書</a:t>
                </a:r>
                <a:r>
                  <a:rPr lang="ja-JP" altLang="en-US" sz="1000" b="1" dirty="0" smtClean="0">
                    <a:latin typeface="HGSｺﾞｼｯｸM" panose="020B0600000000000000" pitchFamily="50" charset="-128"/>
                    <a:ea typeface="HGSｺﾞｼｯｸM" panose="020B0600000000000000" pitchFamily="50" charset="-128"/>
                  </a:rPr>
                  <a:t>の</a:t>
                </a:r>
                <a:endParaRPr lang="en-US" altLang="ja-JP" sz="1000" b="1" dirty="0" smtClean="0">
                  <a:latin typeface="HGSｺﾞｼｯｸM" panose="020B0600000000000000" pitchFamily="50" charset="-128"/>
                  <a:ea typeface="HGSｺﾞｼｯｸM" panose="020B0600000000000000" pitchFamily="50" charset="-128"/>
                </a:endParaRPr>
              </a:p>
              <a:p>
                <a:r>
                  <a:rPr kumimoji="1" lang="ja-JP" altLang="en-US" sz="1000" b="1" dirty="0" smtClean="0">
                    <a:latin typeface="HGSｺﾞｼｯｸM" panose="020B0600000000000000" pitchFamily="50" charset="-128"/>
                    <a:ea typeface="HGSｺﾞｼｯｸM" panose="020B0600000000000000" pitchFamily="50" charset="-128"/>
                  </a:rPr>
                  <a:t>作成・提出</a:t>
                </a:r>
                <a:endParaRPr kumimoji="1" lang="ja-JP" altLang="en-US" sz="1000" b="1" dirty="0">
                  <a:latin typeface="HGSｺﾞｼｯｸM" panose="020B0600000000000000" pitchFamily="50" charset="-128"/>
                  <a:ea typeface="HGSｺﾞｼｯｸM" panose="020B0600000000000000" pitchFamily="50" charset="-128"/>
                </a:endParaRPr>
              </a:p>
            </p:txBody>
          </p:sp>
          <p:sp>
            <p:nvSpPr>
              <p:cNvPr id="72" name="正方形/長方形 71"/>
              <p:cNvSpPr/>
              <p:nvPr/>
            </p:nvSpPr>
            <p:spPr>
              <a:xfrm>
                <a:off x="4381499" y="2254241"/>
                <a:ext cx="2142094" cy="241309"/>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8000" rtlCol="0" anchor="ctr"/>
              <a:lstStyle/>
              <a:p>
                <a:pPr algn="ctr"/>
                <a:r>
                  <a:rPr kumimoji="1" lang="ja-JP" altLang="en-US" sz="1200" b="1" dirty="0" smtClean="0">
                    <a:solidFill>
                      <a:schemeClr val="bg1"/>
                    </a:solidFill>
                    <a:latin typeface="HGSｺﾞｼｯｸM" panose="020B0600000000000000" pitchFamily="50" charset="-128"/>
                    <a:ea typeface="HGSｺﾞｼｯｸM" panose="020B0600000000000000" pitchFamily="50" charset="-128"/>
                  </a:rPr>
                  <a:t>患者</a:t>
                </a:r>
                <a:endParaRPr kumimoji="1" lang="ja-JP" altLang="en-US" sz="1200" b="1" dirty="0">
                  <a:solidFill>
                    <a:schemeClr val="bg1"/>
                  </a:solidFill>
                  <a:latin typeface="HGSｺﾞｼｯｸM" panose="020B0600000000000000" pitchFamily="50" charset="-128"/>
                  <a:ea typeface="HGSｺﾞｼｯｸM" panose="020B0600000000000000" pitchFamily="50" charset="-128"/>
                </a:endParaRPr>
              </a:p>
            </p:txBody>
          </p:sp>
          <p:sp>
            <p:nvSpPr>
              <p:cNvPr id="73" name="正方形/長方形 72"/>
              <p:cNvSpPr/>
              <p:nvPr/>
            </p:nvSpPr>
            <p:spPr>
              <a:xfrm>
                <a:off x="4381500" y="4070341"/>
                <a:ext cx="2142093" cy="241309"/>
              </a:xfrm>
              <a:prstGeom prst="rect">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8000" rtlCol="0" anchor="ctr"/>
              <a:lstStyle/>
              <a:p>
                <a:pPr algn="ctr"/>
                <a:r>
                  <a:rPr lang="ja-JP" altLang="en-US" sz="1200" b="1" dirty="0" smtClean="0">
                    <a:latin typeface="HGSｺﾞｼｯｸM" panose="020B0600000000000000" pitchFamily="50" charset="-128"/>
                    <a:ea typeface="HGSｺﾞｼｯｸM" panose="020B0600000000000000" pitchFamily="50" charset="-128"/>
                  </a:rPr>
                  <a:t>保険者等（制度に参加）</a:t>
                </a:r>
                <a:endParaRPr kumimoji="1" lang="ja-JP" altLang="en-US" sz="1200" b="1" dirty="0">
                  <a:latin typeface="HGSｺﾞｼｯｸM" panose="020B0600000000000000" pitchFamily="50" charset="-128"/>
                  <a:ea typeface="HGSｺﾞｼｯｸM" panose="020B0600000000000000" pitchFamily="50" charset="-128"/>
                </a:endParaRPr>
              </a:p>
            </p:txBody>
          </p:sp>
          <p:sp>
            <p:nvSpPr>
              <p:cNvPr id="74" name="正方形/長方形 73"/>
              <p:cNvSpPr/>
              <p:nvPr/>
            </p:nvSpPr>
            <p:spPr>
              <a:xfrm>
                <a:off x="4739110" y="3118848"/>
                <a:ext cx="1784484" cy="241309"/>
              </a:xfrm>
              <a:prstGeom prst="rect">
                <a:avLst/>
              </a:prstGeom>
              <a:solidFill>
                <a:srgbClr val="00B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18000" rtlCol="0" anchor="ctr"/>
              <a:lstStyle/>
              <a:p>
                <a:pPr algn="ctr"/>
                <a:r>
                  <a:rPr lang="ja-JP" altLang="en-US" sz="1200" b="1" dirty="0" smtClean="0">
                    <a:solidFill>
                      <a:schemeClr val="bg1"/>
                    </a:solidFill>
                    <a:latin typeface="HGSｺﾞｼｯｸM" panose="020B0600000000000000" pitchFamily="50" charset="-128"/>
                    <a:ea typeface="HGSｺﾞｼｯｸM" panose="020B0600000000000000" pitchFamily="50" charset="-128"/>
                  </a:rPr>
                  <a:t>施術者</a:t>
                </a:r>
                <a:endParaRPr kumimoji="1" lang="ja-JP" altLang="en-US" sz="1200" b="1" dirty="0">
                  <a:solidFill>
                    <a:schemeClr val="bg1"/>
                  </a:solidFill>
                  <a:latin typeface="HGSｺﾞｼｯｸM" panose="020B0600000000000000" pitchFamily="50" charset="-128"/>
                  <a:ea typeface="HGSｺﾞｼｯｸM" panose="020B0600000000000000" pitchFamily="50" charset="-128"/>
                </a:endParaRPr>
              </a:p>
            </p:txBody>
          </p:sp>
        </p:grpSp>
      </p:grpSp>
      <p:sp>
        <p:nvSpPr>
          <p:cNvPr id="16" name="正方形/長方形 15"/>
          <p:cNvSpPr/>
          <p:nvPr/>
        </p:nvSpPr>
        <p:spPr>
          <a:xfrm>
            <a:off x="0" y="0"/>
            <a:ext cx="6867523" cy="79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nSpc>
                <a:spcPct val="110000"/>
              </a:lnSpc>
            </a:pPr>
            <a:r>
              <a:rPr lang="en-US" altLang="ja-JP" sz="17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はり</a:t>
            </a:r>
            <a:r>
              <a:rPr lang="ja-JP" altLang="ja-JP" sz="17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、きゅう及びあん摩マッサージ指圧の施術所を開設する皆様</a:t>
            </a:r>
            <a:r>
              <a:rPr lang="ja-JP" altLang="en-US" sz="17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7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ja-JP" sz="17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7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はり師</a:t>
            </a:r>
            <a:r>
              <a:rPr lang="ja-JP" altLang="ja-JP" sz="17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、きゅう師及びあん摩マッサージ指圧師の皆様</a:t>
            </a:r>
            <a:r>
              <a:rPr lang="ja-JP" altLang="ja-JP" sz="17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へ</a:t>
            </a:r>
            <a:endParaRPr lang="ja-JP" altLang="ja-JP" sz="17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79999" y="6058874"/>
            <a:ext cx="6477000" cy="36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62056" y="6072875"/>
            <a:ext cx="4148479" cy="400110"/>
          </a:xfrm>
          <a:prstGeom prst="rect">
            <a:avLst/>
          </a:prstGeom>
          <a:noFill/>
        </p:spPr>
        <p:txBody>
          <a:bodyPr wrap="square" rtlCol="0">
            <a:spAutoFit/>
          </a:bodyPr>
          <a:lstStyle/>
          <a:p>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代理受領の取扱いの中止</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79999" y="6058874"/>
            <a:ext cx="360000" cy="360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90500" y="911940"/>
            <a:ext cx="6477000" cy="360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00025" y="8374006"/>
            <a:ext cx="6448424" cy="707886"/>
          </a:xfrm>
          <a:prstGeom prst="rect">
            <a:avLst/>
          </a:prstGeom>
          <a:noFill/>
        </p:spPr>
        <p:txBody>
          <a:bodyPr wrap="square" rtlCol="0">
            <a:spAutoFit/>
          </a:bodyPr>
          <a:lstStyle/>
          <a:p>
            <a:pPr marL="306000" indent="-306000"/>
            <a:r>
              <a:rPr lang="ja-JP" altLang="en-US" sz="800" dirty="0" smtClean="0">
                <a:latin typeface="HGSｺﾞｼｯｸM" panose="020B0600000000000000" pitchFamily="50" charset="-128"/>
                <a:ea typeface="HGSｺﾞｼｯｸM" panose="020B0600000000000000" pitchFamily="50" charset="-128"/>
              </a:rPr>
              <a:t>・</a:t>
            </a:r>
            <a:r>
              <a:rPr lang="ja-JP" altLang="ja-JP" sz="800" dirty="0" smtClean="0">
                <a:latin typeface="HGSｺﾞｼｯｸM" panose="020B0600000000000000" pitchFamily="50" charset="-128"/>
                <a:ea typeface="HGSｺﾞｼｯｸM" panose="020B0600000000000000" pitchFamily="50" charset="-128"/>
              </a:rPr>
              <a:t>通知</a:t>
            </a:r>
            <a:r>
              <a:rPr lang="ja-JP" altLang="ja-JP" sz="800" dirty="0">
                <a:latin typeface="HGSｺﾞｼｯｸM" panose="020B0600000000000000" pitchFamily="50" charset="-128"/>
                <a:ea typeface="HGSｺﾞｼｯｸM" panose="020B0600000000000000" pitchFamily="50" charset="-128"/>
              </a:rPr>
              <a:t>「はり師、きゅう師及びあん摩マッサージ指圧師の施術に係る療養費に関する受領委任の</a:t>
            </a:r>
            <a:r>
              <a:rPr lang="ja-JP" altLang="ja-JP" sz="800" dirty="0" smtClean="0">
                <a:latin typeface="HGSｺﾞｼｯｸM" panose="020B0600000000000000" pitchFamily="50" charset="-128"/>
                <a:ea typeface="HGSｺﾞｼｯｸM" panose="020B0600000000000000" pitchFamily="50" charset="-128"/>
              </a:rPr>
              <a:t>取扱い</a:t>
            </a:r>
            <a:r>
              <a:rPr lang="ja-JP" altLang="en-US" sz="800" dirty="0" smtClean="0">
                <a:latin typeface="HGSｺﾞｼｯｸM" panose="020B0600000000000000" pitchFamily="50" charset="-128"/>
                <a:ea typeface="HGSｺﾞｼｯｸM" panose="020B0600000000000000" pitchFamily="50" charset="-128"/>
              </a:rPr>
              <a:t>に</a:t>
            </a:r>
            <a:r>
              <a:rPr lang="ja-JP" altLang="ja-JP" sz="800" dirty="0" smtClean="0">
                <a:latin typeface="HGSｺﾞｼｯｸM" panose="020B0600000000000000" pitchFamily="50" charset="-128"/>
                <a:ea typeface="HGSｺﾞｼｯｸM" panose="020B0600000000000000" pitchFamily="50" charset="-128"/>
              </a:rPr>
              <a:t>ついて</a:t>
            </a:r>
            <a:r>
              <a:rPr lang="ja-JP" altLang="ja-JP" sz="800" dirty="0">
                <a:latin typeface="HGSｺﾞｼｯｸM" panose="020B0600000000000000" pitchFamily="50" charset="-128"/>
                <a:ea typeface="HGSｺﾞｼｯｸM" panose="020B0600000000000000" pitchFamily="50" charset="-128"/>
              </a:rPr>
              <a:t>」　</a:t>
            </a:r>
            <a:endParaRPr lang="en-US" altLang="ja-JP" sz="800" dirty="0" smtClean="0">
              <a:latin typeface="HGSｺﾞｼｯｸM" panose="020B0600000000000000" pitchFamily="50" charset="-128"/>
              <a:ea typeface="HGSｺﾞｼｯｸM" panose="020B0600000000000000" pitchFamily="50" charset="-128"/>
            </a:endParaRPr>
          </a:p>
          <a:p>
            <a:pPr marL="306000" indent="-306000"/>
            <a:r>
              <a:rPr lang="ja-JP" altLang="en-US" sz="800" dirty="0">
                <a:latin typeface="HGSｺﾞｼｯｸM" panose="020B0600000000000000" pitchFamily="50" charset="-128"/>
                <a:ea typeface="HGSｺﾞｼｯｸM" panose="020B0600000000000000" pitchFamily="50" charset="-128"/>
              </a:rPr>
              <a:t>　</a:t>
            </a:r>
            <a:r>
              <a:rPr lang="ja-JP" altLang="en-US" sz="800" dirty="0" smtClean="0">
                <a:latin typeface="HGSｺﾞｼｯｸM" panose="020B0600000000000000" pitchFamily="50" charset="-128"/>
                <a:ea typeface="HGSｺﾞｼｯｸM" panose="020B0600000000000000" pitchFamily="50" charset="-128"/>
              </a:rPr>
              <a:t>　　　</a:t>
            </a:r>
            <a:r>
              <a:rPr lang="en-US" altLang="ja-JP" sz="800" dirty="0">
                <a:latin typeface="HGSｺﾞｼｯｸM" panose="020B0600000000000000" pitchFamily="50" charset="-128"/>
                <a:ea typeface="HGSｺﾞｼｯｸM" panose="020B0600000000000000" pitchFamily="50" charset="-128"/>
                <a:hlinkClick r:id="rId2"/>
              </a:rPr>
              <a:t>https://</a:t>
            </a:r>
            <a:r>
              <a:rPr lang="en-US" altLang="ja-JP" sz="800" dirty="0" smtClean="0">
                <a:latin typeface="HGSｺﾞｼｯｸM" panose="020B0600000000000000" pitchFamily="50" charset="-128"/>
                <a:ea typeface="HGSｺﾞｼｯｸM" panose="020B0600000000000000" pitchFamily="50" charset="-128"/>
                <a:hlinkClick r:id="rId2"/>
              </a:rPr>
              <a:t>www.mhlw.go.jp/bunya/iryouhoken/iryouhoken13/dl/180612-01.pdf</a:t>
            </a:r>
            <a:endParaRPr lang="en-US" altLang="ja-JP" sz="800" dirty="0" smtClean="0">
              <a:latin typeface="HGSｺﾞｼｯｸM" panose="020B0600000000000000" pitchFamily="50" charset="-128"/>
              <a:ea typeface="HGSｺﾞｼｯｸM" panose="020B0600000000000000" pitchFamily="50" charset="-128"/>
            </a:endParaRPr>
          </a:p>
          <a:p>
            <a:pPr marL="306000" indent="-306000"/>
            <a:endParaRPr lang="ja-JP" altLang="ja-JP" sz="800" dirty="0">
              <a:latin typeface="HGSｺﾞｼｯｸM" panose="020B0600000000000000" pitchFamily="50" charset="-128"/>
              <a:ea typeface="HGSｺﾞｼｯｸM" panose="020B0600000000000000" pitchFamily="50" charset="-128"/>
            </a:endParaRPr>
          </a:p>
          <a:p>
            <a:pPr marL="306000" indent="-306000"/>
            <a:r>
              <a:rPr lang="ja-JP" altLang="en-US" sz="800" dirty="0" smtClean="0">
                <a:latin typeface="HGSｺﾞｼｯｸM" panose="020B0600000000000000" pitchFamily="50" charset="-128"/>
                <a:ea typeface="HGSｺﾞｼｯｸM" panose="020B0600000000000000" pitchFamily="50" charset="-128"/>
              </a:rPr>
              <a:t>・</a:t>
            </a:r>
            <a:r>
              <a:rPr lang="ja-JP" altLang="ja-JP" sz="800" dirty="0" smtClean="0">
                <a:latin typeface="HGSｺﾞｼｯｸM" panose="020B0600000000000000" pitchFamily="50" charset="-128"/>
                <a:ea typeface="HGSｺﾞｼｯｸM" panose="020B0600000000000000" pitchFamily="50" charset="-128"/>
              </a:rPr>
              <a:t>通知</a:t>
            </a:r>
            <a:r>
              <a:rPr lang="ja-JP" altLang="ja-JP" sz="800" dirty="0">
                <a:latin typeface="HGSｺﾞｼｯｸM" panose="020B0600000000000000" pitchFamily="50" charset="-128"/>
                <a:ea typeface="HGSｺﾞｼｯｸM" panose="020B0600000000000000" pitchFamily="50" charset="-128"/>
              </a:rPr>
              <a:t>「「はり師、きゅう師及びあん摩・マッサージ・指圧師の施術に係る療養費の支給の留意事項等について」の一部改正について</a:t>
            </a:r>
            <a:r>
              <a:rPr lang="ja-JP" altLang="ja-JP" sz="800" dirty="0" smtClean="0">
                <a:latin typeface="HGSｺﾞｼｯｸM" panose="020B0600000000000000" pitchFamily="50" charset="-128"/>
                <a:ea typeface="HGSｺﾞｼｯｸM" panose="020B0600000000000000" pitchFamily="50" charset="-128"/>
              </a:rPr>
              <a:t>」</a:t>
            </a:r>
            <a:endParaRPr lang="en-US" altLang="ja-JP" sz="800" dirty="0" smtClean="0">
              <a:latin typeface="HGSｺﾞｼｯｸM" panose="020B0600000000000000" pitchFamily="50" charset="-128"/>
              <a:ea typeface="HGSｺﾞｼｯｸM" panose="020B0600000000000000" pitchFamily="50" charset="-128"/>
            </a:endParaRPr>
          </a:p>
          <a:p>
            <a:pPr marL="306000" indent="-306000"/>
            <a:r>
              <a:rPr lang="ja-JP" altLang="en-US" sz="800" dirty="0">
                <a:latin typeface="HGSｺﾞｼｯｸM" panose="020B0600000000000000" pitchFamily="50" charset="-128"/>
                <a:ea typeface="HGSｺﾞｼｯｸM" panose="020B0600000000000000" pitchFamily="50" charset="-128"/>
              </a:rPr>
              <a:t>　</a:t>
            </a:r>
            <a:r>
              <a:rPr lang="ja-JP" altLang="ja-JP" sz="800" dirty="0">
                <a:latin typeface="HGSｺﾞｼｯｸM" panose="020B0600000000000000" pitchFamily="50" charset="-128"/>
                <a:ea typeface="HGSｺﾞｼｯｸM" panose="020B0600000000000000" pitchFamily="50" charset="-128"/>
              </a:rPr>
              <a:t>　</a:t>
            </a:r>
            <a:r>
              <a:rPr lang="ja-JP" altLang="en-US" sz="800" dirty="0" smtClean="0">
                <a:latin typeface="HGSｺﾞｼｯｸM" panose="020B0600000000000000" pitchFamily="50" charset="-128"/>
                <a:ea typeface="HGSｺﾞｼｯｸM" panose="020B0600000000000000" pitchFamily="50" charset="-128"/>
              </a:rPr>
              <a:t>　　</a:t>
            </a:r>
            <a:r>
              <a:rPr lang="en-US" altLang="ja-JP" sz="800" dirty="0" smtClean="0">
                <a:latin typeface="HGSｺﾞｼｯｸM" panose="020B0600000000000000" pitchFamily="50" charset="-128"/>
                <a:ea typeface="HGSｺﾞｼｯｸM" panose="020B0600000000000000" pitchFamily="50" charset="-128"/>
                <a:hlinkClick r:id="rId3"/>
              </a:rPr>
              <a:t>https</a:t>
            </a:r>
            <a:r>
              <a:rPr lang="en-US" altLang="ja-JP" sz="800" dirty="0">
                <a:latin typeface="HGSｺﾞｼｯｸM" panose="020B0600000000000000" pitchFamily="50" charset="-128"/>
                <a:ea typeface="HGSｺﾞｼｯｸM" panose="020B0600000000000000" pitchFamily="50" charset="-128"/>
                <a:hlinkClick r:id="rId3"/>
              </a:rPr>
              <a:t>://</a:t>
            </a:r>
            <a:r>
              <a:rPr lang="en-US" altLang="ja-JP" sz="800" dirty="0" smtClean="0">
                <a:latin typeface="HGSｺﾞｼｯｸM" panose="020B0600000000000000" pitchFamily="50" charset="-128"/>
                <a:ea typeface="HGSｺﾞｼｯｸM" panose="020B0600000000000000" pitchFamily="50" charset="-128"/>
                <a:hlinkClick r:id="rId3"/>
              </a:rPr>
              <a:t>www.mhlw.go.jp/bunya/iryouhoken/iryouhoken13/dl/180621-06.pdf</a:t>
            </a:r>
            <a:endParaRPr kumimoji="1" lang="ja-JP" altLang="en-US" sz="800" dirty="0">
              <a:latin typeface="HGSｺﾞｼｯｸM" panose="020B0600000000000000" pitchFamily="50" charset="-128"/>
              <a:ea typeface="HGSｺﾞｼｯｸM" panose="020B0600000000000000" pitchFamily="50" charset="-128"/>
            </a:endParaRPr>
          </a:p>
        </p:txBody>
      </p:sp>
      <p:sp>
        <p:nvSpPr>
          <p:cNvPr id="6" name="テキスト ボックス 5"/>
          <p:cNvSpPr txBox="1"/>
          <p:nvPr/>
        </p:nvSpPr>
        <p:spPr>
          <a:xfrm>
            <a:off x="432059" y="1315165"/>
            <a:ext cx="6244966" cy="803297"/>
          </a:xfrm>
          <a:prstGeom prst="rect">
            <a:avLst/>
          </a:prstGeom>
          <a:noFill/>
        </p:spPr>
        <p:txBody>
          <a:bodyPr wrap="square" rtlCol="0">
            <a:spAutoFit/>
          </a:bodyPr>
          <a:lstStyle/>
          <a:p>
            <a:pPr>
              <a:lnSpc>
                <a:spcPct val="1100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はり、きゅう及びあん摩マッサージ指圧について、</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施術者等が患者等</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代わって療養費の支給申請を行う</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u="sng" dirty="0" smtClean="0">
                <a:latin typeface="メイリオ" panose="020B0604030504040204" pitchFamily="50" charset="-128"/>
                <a:ea typeface="メイリオ" panose="020B0604030504040204" pitchFamily="50" charset="-128"/>
                <a:cs typeface="メイリオ" panose="020B0604030504040204" pitchFamily="50" charset="-128"/>
              </a:rPr>
              <a:t>受領委任制度</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が導入されました。</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直島町は、</a:t>
            </a:r>
            <a:r>
              <a:rPr lang="ja-JP" altLang="ja-JP"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ja-JP"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ja-JP"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月１日</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から取扱い開始予定</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です。</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38149" y="2409825"/>
            <a:ext cx="3744001" cy="2298065"/>
          </a:xfrm>
          <a:prstGeom prst="rect">
            <a:avLst/>
          </a:prstGeom>
          <a:noFill/>
        </p:spPr>
        <p:txBody>
          <a:bodyPr wrap="square" rtlCol="0">
            <a:spAutoFit/>
          </a:bodyPr>
          <a:lstStyle/>
          <a:p>
            <a:pPr marL="85725" indent="-85725">
              <a:spcBef>
                <a:spcPts val="800"/>
              </a:spcBef>
            </a:pPr>
            <a:r>
              <a:rPr lang="ja-JP" altLang="en-US" sz="1000" dirty="0" smtClean="0">
                <a:latin typeface="HGSｺﾞｼｯｸM" panose="020B0600000000000000" pitchFamily="50" charset="-128"/>
                <a:ea typeface="HGSｺﾞｼｯｸM" panose="020B0600000000000000" pitchFamily="50" charset="-128"/>
              </a:rPr>
              <a:t>○</a:t>
            </a:r>
            <a:r>
              <a:rPr lang="en-US" altLang="ja-JP" sz="1000" dirty="0">
                <a:latin typeface="HGSｺﾞｼｯｸM" panose="020B0600000000000000" pitchFamily="50" charset="-128"/>
                <a:ea typeface="HGSｺﾞｼｯｸM" panose="020B0600000000000000" pitchFamily="50" charset="-128"/>
              </a:rPr>
              <a:t> </a:t>
            </a:r>
            <a:r>
              <a:rPr lang="ja-JP" altLang="ja-JP" sz="1000" dirty="0" smtClean="0">
                <a:latin typeface="HGSｺﾞｼｯｸM" panose="020B0600000000000000" pitchFamily="50" charset="-128"/>
                <a:ea typeface="HGSｺﾞｼｯｸM" panose="020B0600000000000000" pitchFamily="50" charset="-128"/>
              </a:rPr>
              <a:t>受領委任とは、施術者が、医療保険（療養費）で定める施術を行い、患者等から一部負担金を受け取り、患者等に代わって療養費支給申請書を作成・</a:t>
            </a:r>
            <a:r>
              <a:rPr lang="ja-JP" altLang="en-US" sz="1000" dirty="0" smtClean="0">
                <a:latin typeface="HGSｺﾞｼｯｸM" panose="020B0600000000000000" pitchFamily="50" charset="-128"/>
                <a:ea typeface="HGSｺﾞｼｯｸM" panose="020B0600000000000000" pitchFamily="50" charset="-128"/>
              </a:rPr>
              <a:t>保険者等へ</a:t>
            </a:r>
            <a:r>
              <a:rPr lang="ja-JP" altLang="ja-JP" sz="1000" dirty="0" smtClean="0">
                <a:latin typeface="HGSｺﾞｼｯｸM" panose="020B0600000000000000" pitchFamily="50" charset="-128"/>
                <a:ea typeface="HGSｺﾞｼｯｸM" panose="020B0600000000000000" pitchFamily="50" charset="-128"/>
              </a:rPr>
              <a:t>提出し、患者等</a:t>
            </a:r>
            <a:r>
              <a:rPr lang="ja-JP" altLang="en-US" sz="1000" dirty="0" smtClean="0">
                <a:latin typeface="HGSｺﾞｼｯｸM" panose="020B0600000000000000" pitchFamily="50" charset="-128"/>
                <a:ea typeface="HGSｺﾞｼｯｸM" panose="020B0600000000000000" pitchFamily="50" charset="-128"/>
              </a:rPr>
              <a:t>から</a:t>
            </a:r>
            <a:r>
              <a:rPr lang="ja-JP" altLang="ja-JP" sz="1000" dirty="0" smtClean="0">
                <a:latin typeface="HGSｺﾞｼｯｸM" panose="020B0600000000000000" pitchFamily="50" charset="-128"/>
                <a:ea typeface="HGSｺﾞｼｯｸM" panose="020B0600000000000000" pitchFamily="50" charset="-128"/>
              </a:rPr>
              <a:t>受領</a:t>
            </a:r>
            <a:r>
              <a:rPr lang="ja-JP" altLang="en-US" sz="1000" dirty="0" smtClean="0">
                <a:latin typeface="HGSｺﾞｼｯｸM" panose="020B0600000000000000" pitchFamily="50" charset="-128"/>
                <a:ea typeface="HGSｺﾞｼｯｸM" panose="020B0600000000000000" pitchFamily="50" charset="-128"/>
              </a:rPr>
              <a:t>の</a:t>
            </a:r>
            <a:r>
              <a:rPr lang="ja-JP" altLang="ja-JP" sz="1000" dirty="0" smtClean="0">
                <a:latin typeface="HGSｺﾞｼｯｸM" panose="020B0600000000000000" pitchFamily="50" charset="-128"/>
                <a:ea typeface="HGSｺﾞｼｯｸM" panose="020B0600000000000000" pitchFamily="50" charset="-128"/>
              </a:rPr>
              <a:t>委任</a:t>
            </a:r>
            <a:r>
              <a:rPr lang="ja-JP" altLang="en-US" sz="1000" dirty="0" smtClean="0">
                <a:latin typeface="HGSｺﾞｼｯｸM" panose="020B0600000000000000" pitchFamily="50" charset="-128"/>
                <a:ea typeface="HGSｺﾞｼｯｸM" panose="020B0600000000000000" pitchFamily="50" charset="-128"/>
              </a:rPr>
              <a:t>を受けた</a:t>
            </a:r>
            <a:r>
              <a:rPr lang="ja-JP" altLang="ja-JP" sz="1000" dirty="0" smtClean="0">
                <a:latin typeface="HGSｺﾞｼｯｸM" panose="020B0600000000000000" pitchFamily="50" charset="-128"/>
                <a:ea typeface="HGSｺﾞｼｯｸM" panose="020B0600000000000000" pitchFamily="50" charset="-128"/>
              </a:rPr>
              <a:t>施術者等が療養費を受け取る取扱いです。このような取扱いは、</a:t>
            </a:r>
            <a:r>
              <a:rPr lang="ja-JP" altLang="ja-JP" sz="1000" u="sng" dirty="0" smtClean="0">
                <a:latin typeface="HGSｺﾞｼｯｸM" panose="020B0600000000000000" pitchFamily="50" charset="-128"/>
                <a:ea typeface="HGSｺﾞｼｯｸM" panose="020B0600000000000000" pitchFamily="50" charset="-128"/>
              </a:rPr>
              <a:t>これまでも療養費の支給申請先（保険者等）ごとの判断で行われておりましたが、今回、厚生労働省で共通の取扱いとして制度化しました</a:t>
            </a:r>
            <a:r>
              <a:rPr lang="ja-JP" altLang="ja-JP" sz="1000" dirty="0" smtClean="0">
                <a:latin typeface="HGSｺﾞｼｯｸM" panose="020B0600000000000000" pitchFamily="50" charset="-128"/>
                <a:ea typeface="HGSｺﾞｼｯｸM" panose="020B0600000000000000" pitchFamily="50" charset="-128"/>
              </a:rPr>
              <a:t>。</a:t>
            </a:r>
            <a:endParaRPr lang="en-US" altLang="ja-JP" sz="1000" dirty="0" smtClean="0">
              <a:latin typeface="HGSｺﾞｼｯｸM" panose="020B0600000000000000" pitchFamily="50" charset="-128"/>
              <a:ea typeface="HGSｺﾞｼｯｸM" panose="020B0600000000000000" pitchFamily="50" charset="-128"/>
            </a:endParaRPr>
          </a:p>
          <a:p>
            <a:pPr marL="85725" indent="-85725">
              <a:spcBef>
                <a:spcPts val="800"/>
              </a:spcBef>
            </a:pPr>
            <a:r>
              <a:rPr lang="ja-JP" altLang="en-US" sz="1000" dirty="0">
                <a:latin typeface="HGSｺﾞｼｯｸM" panose="020B0600000000000000" pitchFamily="50" charset="-128"/>
                <a:ea typeface="HGSｺﾞｼｯｸM" panose="020B0600000000000000" pitchFamily="50" charset="-128"/>
              </a:rPr>
              <a:t>○ 受領委任の取扱いは、</a:t>
            </a:r>
            <a:r>
              <a:rPr lang="ja-JP" altLang="en-US" sz="1000" u="sng" dirty="0">
                <a:latin typeface="HGSｺﾞｼｯｸM" panose="020B0600000000000000" pitchFamily="50" charset="-128"/>
                <a:ea typeface="HGSｺﾞｼｯｸM" panose="020B0600000000000000" pitchFamily="50" charset="-128"/>
              </a:rPr>
              <a:t>制度に参加する保険者等に関する取扱い</a:t>
            </a:r>
            <a:r>
              <a:rPr lang="ja-JP" altLang="en-US" sz="1000" dirty="0">
                <a:latin typeface="HGSｺﾞｼｯｸM" panose="020B0600000000000000" pitchFamily="50" charset="-128"/>
                <a:ea typeface="HGSｺﾞｼｯｸM" panose="020B0600000000000000" pitchFamily="50" charset="-128"/>
              </a:rPr>
              <a:t>です。各保険者等の制度への参加やその時期については保険者等により異なるのでご注意下さい。制度に参加する保険者等については、参加する１ヶ月前までに厚生労働省のウェブページに掲示する予定です。</a:t>
            </a:r>
          </a:p>
          <a:p>
            <a:pPr>
              <a:spcBef>
                <a:spcPts val="800"/>
              </a:spcBef>
            </a:pPr>
            <a:endParaRPr lang="ja-JP" altLang="ja-JP" sz="1000" dirty="0" smtClean="0">
              <a:latin typeface="HGSｺﾞｼｯｸM" panose="020B0600000000000000" pitchFamily="50" charset="-128"/>
              <a:ea typeface="HGSｺﾞｼｯｸM" panose="020B0600000000000000" pitchFamily="50" charset="-128"/>
            </a:endParaRPr>
          </a:p>
        </p:txBody>
      </p:sp>
      <p:sp>
        <p:nvSpPr>
          <p:cNvPr id="9" name="テキスト ボックス 8"/>
          <p:cNvSpPr txBox="1"/>
          <p:nvPr/>
        </p:nvSpPr>
        <p:spPr>
          <a:xfrm>
            <a:off x="466640" y="4696509"/>
            <a:ext cx="6229435" cy="646331"/>
          </a:xfrm>
          <a:prstGeom prst="rect">
            <a:avLst/>
          </a:prstGeom>
          <a:noFill/>
        </p:spPr>
        <p:txBody>
          <a:bodyPr wrap="square" rtlCol="0">
            <a:spAutoFit/>
          </a:bodyPr>
          <a:lstStyle/>
          <a:p>
            <a:r>
              <a:rPr lang="ja-JP" altLang="en-US" sz="1200" b="1" dirty="0" smtClean="0">
                <a:latin typeface="HGSｺﾞｼｯｸM" panose="020B0600000000000000" pitchFamily="50" charset="-128"/>
                <a:ea typeface="HGSｺﾞｼｯｸM" panose="020B0600000000000000" pitchFamily="50" charset="-128"/>
              </a:rPr>
              <a:t>　</a:t>
            </a:r>
            <a:r>
              <a:rPr lang="ja-JP" altLang="ja-JP" sz="1200" b="1" dirty="0" smtClean="0">
                <a:latin typeface="HGSｺﾞｼｯｸM" panose="020B0600000000000000" pitchFamily="50" charset="-128"/>
                <a:ea typeface="HGSｺﾞｼｯｸM" panose="020B0600000000000000" pitchFamily="50" charset="-128"/>
              </a:rPr>
              <a:t>平成</a:t>
            </a:r>
            <a:r>
              <a:rPr lang="en-US" altLang="ja-JP" sz="1200" b="1" dirty="0" smtClean="0">
                <a:latin typeface="HGSｺﾞｼｯｸM" panose="020B0600000000000000" pitchFamily="50" charset="-128"/>
                <a:ea typeface="HGSｺﾞｼｯｸM" panose="020B0600000000000000" pitchFamily="50" charset="-128"/>
              </a:rPr>
              <a:t>31</a:t>
            </a:r>
            <a:r>
              <a:rPr lang="ja-JP" altLang="ja-JP" sz="1200" b="1" dirty="0" smtClean="0">
                <a:latin typeface="HGSｺﾞｼｯｸM" panose="020B0600000000000000" pitchFamily="50" charset="-128"/>
                <a:ea typeface="HGSｺﾞｼｯｸM" panose="020B0600000000000000" pitchFamily="50" charset="-128"/>
              </a:rPr>
              <a:t>年</a:t>
            </a:r>
            <a:r>
              <a:rPr lang="ja-JP" altLang="en-US" sz="1200" b="1" dirty="0" smtClean="0">
                <a:latin typeface="HGSｺﾞｼｯｸM" panose="020B0600000000000000" pitchFamily="50" charset="-128"/>
                <a:ea typeface="HGSｺﾞｼｯｸM" panose="020B0600000000000000" pitchFamily="50" charset="-128"/>
              </a:rPr>
              <a:t>４</a:t>
            </a:r>
            <a:r>
              <a:rPr lang="ja-JP" altLang="ja-JP" sz="1200" b="1" dirty="0" smtClean="0">
                <a:latin typeface="HGSｺﾞｼｯｸM" panose="020B0600000000000000" pitchFamily="50" charset="-128"/>
                <a:ea typeface="HGSｺﾞｼｯｸM" panose="020B0600000000000000" pitchFamily="50" charset="-128"/>
              </a:rPr>
              <a:t>月１日から受領委任の取扱いを希望する施術所の施術者（または出張専門の施術者）の方は、</a:t>
            </a:r>
            <a:r>
              <a:rPr lang="ja-JP" altLang="en-US" sz="1200" b="1" dirty="0" smtClean="0">
                <a:solidFill>
                  <a:srgbClr val="FF0000"/>
                </a:solidFill>
                <a:latin typeface="HGSｺﾞｼｯｸM" panose="020B0600000000000000" pitchFamily="50" charset="-128"/>
                <a:ea typeface="HGSｺﾞｼｯｸM" panose="020B0600000000000000" pitchFamily="50" charset="-128"/>
              </a:rPr>
              <a:t>なるべく</a:t>
            </a:r>
            <a:r>
              <a:rPr lang="ja-JP" altLang="ja-JP" sz="1200" b="1" u="sng" dirty="0" smtClean="0">
                <a:solidFill>
                  <a:srgbClr val="FF0000"/>
                </a:solidFill>
                <a:latin typeface="HGSｺﾞｼｯｸM" panose="020B0600000000000000" pitchFamily="50" charset="-128"/>
                <a:ea typeface="HGSｺﾞｼｯｸM" panose="020B0600000000000000" pitchFamily="50" charset="-128"/>
              </a:rPr>
              <a:t>平成</a:t>
            </a:r>
            <a:r>
              <a:rPr lang="en-US" altLang="ja-JP" sz="1200" b="1" u="sng" dirty="0" smtClean="0">
                <a:solidFill>
                  <a:srgbClr val="FF0000"/>
                </a:solidFill>
                <a:latin typeface="HGSｺﾞｼｯｸM" panose="020B0600000000000000" pitchFamily="50" charset="-128"/>
                <a:ea typeface="HGSｺﾞｼｯｸM" panose="020B0600000000000000" pitchFamily="50" charset="-128"/>
              </a:rPr>
              <a:t>31</a:t>
            </a:r>
            <a:r>
              <a:rPr lang="ja-JP" altLang="ja-JP" sz="1200" b="1" u="sng" smtClean="0">
                <a:solidFill>
                  <a:srgbClr val="FF0000"/>
                </a:solidFill>
                <a:latin typeface="HGSｺﾞｼｯｸM" panose="020B0600000000000000" pitchFamily="50" charset="-128"/>
                <a:ea typeface="HGSｺﾞｼｯｸM" panose="020B0600000000000000" pitchFamily="50" charset="-128"/>
              </a:rPr>
              <a:t>年</a:t>
            </a:r>
            <a:r>
              <a:rPr lang="ja-JP" altLang="en-US" sz="1200" b="1" u="sng" dirty="0">
                <a:solidFill>
                  <a:srgbClr val="FF0000"/>
                </a:solidFill>
                <a:latin typeface="HGSｺﾞｼｯｸM" panose="020B0600000000000000" pitchFamily="50" charset="-128"/>
                <a:ea typeface="HGSｺﾞｼｯｸM" panose="020B0600000000000000" pitchFamily="50" charset="-128"/>
              </a:rPr>
              <a:t>１</a:t>
            </a:r>
            <a:r>
              <a:rPr lang="ja-JP" altLang="en-US" sz="1200" b="1" u="sng" smtClean="0">
                <a:solidFill>
                  <a:srgbClr val="FF0000"/>
                </a:solidFill>
                <a:latin typeface="HGSｺﾞｼｯｸM" panose="020B0600000000000000" pitchFamily="50" charset="-128"/>
                <a:ea typeface="HGSｺﾞｼｯｸM" panose="020B0600000000000000" pitchFamily="50" charset="-128"/>
              </a:rPr>
              <a:t>月</a:t>
            </a:r>
            <a:r>
              <a:rPr lang="ja-JP" altLang="en-US" sz="1200" b="1" u="sng" dirty="0" smtClean="0">
                <a:solidFill>
                  <a:srgbClr val="FF0000"/>
                </a:solidFill>
                <a:latin typeface="HGSｺﾞｼｯｸM" panose="020B0600000000000000" pitchFamily="50" charset="-128"/>
                <a:ea typeface="HGSｺﾞｼｯｸM" panose="020B0600000000000000" pitchFamily="50" charset="-128"/>
              </a:rPr>
              <a:t>末までに四国厚生支局へ</a:t>
            </a:r>
            <a:r>
              <a:rPr lang="ja-JP" altLang="ja-JP" sz="1200" b="1" u="sng" dirty="0" smtClean="0">
                <a:solidFill>
                  <a:srgbClr val="FF0000"/>
                </a:solidFill>
                <a:latin typeface="HGSｺﾞｼｯｸM" panose="020B0600000000000000" pitchFamily="50" charset="-128"/>
                <a:ea typeface="HGSｺﾞｼｯｸM" panose="020B0600000000000000" pitchFamily="50" charset="-128"/>
              </a:rPr>
              <a:t>申請書類を提出</a:t>
            </a:r>
            <a:r>
              <a:rPr lang="ja-JP" altLang="ja-JP" sz="1200" b="1" dirty="0" smtClean="0">
                <a:latin typeface="HGSｺﾞｼｯｸM" panose="020B0600000000000000" pitchFamily="50" charset="-128"/>
                <a:ea typeface="HGSｺﾞｼｯｸM" panose="020B0600000000000000" pitchFamily="50" charset="-128"/>
              </a:rPr>
              <a:t>するようお願いします。</a:t>
            </a:r>
            <a:r>
              <a:rPr lang="ja-JP" altLang="en-US" sz="1200" b="1" dirty="0" smtClean="0">
                <a:latin typeface="HGSｺﾞｼｯｸM" panose="020B0600000000000000" pitchFamily="50" charset="-128"/>
                <a:ea typeface="HGSｺﾞｼｯｸM" panose="020B0600000000000000" pitchFamily="50" charset="-128"/>
              </a:rPr>
              <a:t>（審査期間の確保のためにご協力お願いします。）</a:t>
            </a:r>
            <a:endParaRPr lang="ja-JP" altLang="ja-JP" sz="1200" dirty="0" smtClean="0">
              <a:latin typeface="HGSｺﾞｼｯｸM" panose="020B0600000000000000" pitchFamily="50" charset="-128"/>
              <a:ea typeface="HGSｺﾞｼｯｸM" panose="020B0600000000000000" pitchFamily="50" charset="-128"/>
            </a:endParaRPr>
          </a:p>
        </p:txBody>
      </p:sp>
      <p:sp>
        <p:nvSpPr>
          <p:cNvPr id="10" name="テキスト ボックス 9"/>
          <p:cNvSpPr txBox="1"/>
          <p:nvPr/>
        </p:nvSpPr>
        <p:spPr>
          <a:xfrm>
            <a:off x="590549" y="5371415"/>
            <a:ext cx="6105525" cy="625556"/>
          </a:xfrm>
          <a:prstGeom prst="rect">
            <a:avLst/>
          </a:prstGeom>
          <a:noFill/>
        </p:spPr>
        <p:txBody>
          <a:bodyPr wrap="square" rtlCol="0">
            <a:spAutoFit/>
          </a:bodyPr>
          <a:lstStyle>
            <a:defPPr>
              <a:defRPr lang="ja-JP"/>
            </a:defPPr>
            <a:lvl1pPr>
              <a:defRPr sz="1100">
                <a:latin typeface="HGSｺﾞｼｯｸM" panose="020B0600000000000000" pitchFamily="50" charset="-128"/>
                <a:ea typeface="HGSｺﾞｼｯｸM" panose="020B0600000000000000" pitchFamily="50" charset="-128"/>
              </a:defRPr>
            </a:lvl1pPr>
          </a:lstStyle>
          <a:p>
            <a:pPr>
              <a:lnSpc>
                <a:spcPct val="110000"/>
              </a:lnSpc>
            </a:pPr>
            <a:r>
              <a:rPr lang="ja-JP" altLang="ja-JP" sz="1050" dirty="0"/>
              <a:t>※　具体的な手続きについては</a:t>
            </a:r>
            <a:r>
              <a:rPr lang="ja-JP" altLang="ja-JP" sz="1050" dirty="0" smtClean="0"/>
              <a:t>、</a:t>
            </a:r>
            <a:r>
              <a:rPr lang="ja-JP" altLang="en-US" sz="1050" dirty="0" smtClean="0"/>
              <a:t>四国厚生支局</a:t>
            </a:r>
            <a:r>
              <a:rPr lang="ja-JP" altLang="ja-JP" sz="1050" dirty="0" smtClean="0"/>
              <a:t>ウェブページ</a:t>
            </a:r>
            <a:endParaRPr lang="en-US" altLang="ja-JP" sz="1050" dirty="0" smtClean="0"/>
          </a:p>
          <a:p>
            <a:pPr>
              <a:lnSpc>
                <a:spcPct val="110000"/>
              </a:lnSpc>
            </a:pPr>
            <a:r>
              <a:rPr lang="ja-JP" altLang="en-US" sz="1050" dirty="0" smtClean="0"/>
              <a:t>「</a:t>
            </a:r>
            <a:r>
              <a:rPr lang="ja-JP" altLang="en-US" sz="1050" dirty="0"/>
              <a:t>はり師、きゅう師及びあん摩マッサージ指圧師の施術に係る療養費の受領委任に関する</a:t>
            </a:r>
            <a:r>
              <a:rPr lang="ja-JP" altLang="en-US" sz="1050" dirty="0" smtClean="0"/>
              <a:t>申出」（</a:t>
            </a:r>
            <a:r>
              <a:rPr lang="en-US" altLang="ja-JP" sz="1050" dirty="0">
                <a:hlinkClick r:id="rId4"/>
              </a:rPr>
              <a:t>https://</a:t>
            </a:r>
            <a:r>
              <a:rPr lang="en-US" altLang="ja-JP" sz="1050" dirty="0" smtClean="0">
                <a:hlinkClick r:id="rId4"/>
              </a:rPr>
              <a:t>kouseikyoku.mhlw.go.jp/shikoku/iryo_shido/ahaki.html</a:t>
            </a:r>
            <a:r>
              <a:rPr lang="ja-JP" altLang="en-US" sz="1050" dirty="0" smtClean="0"/>
              <a:t>）で確認をお願いします。</a:t>
            </a:r>
            <a:endParaRPr lang="ja-JP" altLang="ja-JP" sz="1050" dirty="0"/>
          </a:p>
        </p:txBody>
      </p:sp>
      <p:sp>
        <p:nvSpPr>
          <p:cNvPr id="11" name="テキスト ボックス 10"/>
          <p:cNvSpPr txBox="1"/>
          <p:nvPr/>
        </p:nvSpPr>
        <p:spPr>
          <a:xfrm>
            <a:off x="444749" y="6443990"/>
            <a:ext cx="6181217" cy="1277273"/>
          </a:xfrm>
          <a:prstGeom prst="rect">
            <a:avLst/>
          </a:prstGeom>
          <a:noFill/>
        </p:spPr>
        <p:txBody>
          <a:bodyPr wrap="square" rtlCol="0">
            <a:spAutoFit/>
          </a:bodyPr>
          <a:lstStyle>
            <a:defPPr>
              <a:defRPr lang="ja-JP"/>
            </a:defPPr>
            <a:lvl1pPr>
              <a:defRPr sz="1400" b="1">
                <a:latin typeface="HGSｺﾞｼｯｸM" panose="020B0600000000000000" pitchFamily="50" charset="-128"/>
                <a:ea typeface="HGSｺﾞｼｯｸM" panose="020B0600000000000000" pitchFamily="50" charset="-128"/>
              </a:defRPr>
            </a:lvl1pPr>
          </a:lstStyle>
          <a:p>
            <a:pPr>
              <a:lnSpc>
                <a:spcPct val="1100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直島町で</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は受領委任制度の参加に伴い、</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日以後の施術について、現行の「代理受領の取扱い」を廃止</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したがって</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受領委任の申請手続きをされていない</a:t>
            </a:r>
            <a:r>
              <a:rPr lang="ja-JP" altLang="en-US"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施術者等から</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の平成</a:t>
            </a:r>
            <a:r>
              <a:rPr lang="en-US" altLang="ja-JP"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月以降の施術に係る療養費の申請に関しては、すべて「償還払い」（被保険者への直接払い）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での取扱いとなりますので、ご留意ください。</a:t>
            </a:r>
          </a:p>
        </p:txBody>
      </p:sp>
      <p:sp>
        <p:nvSpPr>
          <p:cNvPr id="12" name="テキスト ボックス 11"/>
          <p:cNvSpPr txBox="1"/>
          <p:nvPr/>
        </p:nvSpPr>
        <p:spPr>
          <a:xfrm>
            <a:off x="430735" y="7715250"/>
            <a:ext cx="6117286" cy="400110"/>
          </a:xfrm>
          <a:prstGeom prst="rect">
            <a:avLst/>
          </a:prstGeom>
          <a:noFill/>
        </p:spPr>
        <p:txBody>
          <a:bodyPr wrap="square" rtlCol="0">
            <a:spAutoFit/>
          </a:bodyPr>
          <a:lstStyle>
            <a:defPPr>
              <a:defRPr lang="ja-JP"/>
            </a:defPPr>
            <a:lvl1pPr marL="85725" indent="-85725">
              <a:spcBef>
                <a:spcPts val="800"/>
              </a:spcBef>
              <a:defRPr sz="1000">
                <a:latin typeface="HGSｺﾞｼｯｸM" panose="020B0600000000000000" pitchFamily="50" charset="-128"/>
                <a:ea typeface="HGSｺﾞｼｯｸM" panose="020B0600000000000000" pitchFamily="50" charset="-128"/>
              </a:defRPr>
            </a:lvl1pPr>
          </a:lstStyle>
          <a:p>
            <a:r>
              <a:rPr lang="ja-JP" altLang="en-US" dirty="0" smtClean="0"/>
              <a:t>○　なお</a:t>
            </a:r>
            <a:r>
              <a:rPr lang="ja-JP" altLang="en-US" dirty="0"/>
              <a:t>、平成</a:t>
            </a:r>
            <a:r>
              <a:rPr lang="en-US" altLang="ja-JP" dirty="0"/>
              <a:t>31</a:t>
            </a:r>
            <a:r>
              <a:rPr lang="ja-JP" altLang="en-US" dirty="0"/>
              <a:t>年</a:t>
            </a:r>
            <a:r>
              <a:rPr lang="en-US" altLang="ja-JP" dirty="0"/>
              <a:t>4</a:t>
            </a:r>
            <a:r>
              <a:rPr lang="ja-JP" altLang="en-US" dirty="0"/>
              <a:t>月施術分以降の申請書の提出方法などについては、具体的な内容が決定した</a:t>
            </a:r>
            <a:r>
              <a:rPr lang="ja-JP" altLang="en-US" dirty="0" smtClean="0"/>
              <a:t>段階で</a:t>
            </a:r>
            <a:r>
              <a:rPr lang="ja-JP" altLang="en-US" dirty="0"/>
              <a:t>後日お知らせする予定です</a:t>
            </a:r>
            <a:r>
              <a:rPr lang="ja-JP" altLang="en-US" dirty="0" smtClean="0"/>
              <a:t>。</a:t>
            </a:r>
            <a:endParaRPr lang="ja-JP" altLang="ja-JP" dirty="0"/>
          </a:p>
        </p:txBody>
      </p:sp>
      <p:sp>
        <p:nvSpPr>
          <p:cNvPr id="14" name="Text Box 42"/>
          <p:cNvSpPr txBox="1">
            <a:spLocks noChangeArrowheads="1"/>
          </p:cNvSpPr>
          <p:nvPr/>
        </p:nvSpPr>
        <p:spPr bwMode="auto">
          <a:xfrm>
            <a:off x="352425" y="9125710"/>
            <a:ext cx="6100346" cy="373571"/>
          </a:xfrm>
          <a:prstGeom prst="rect">
            <a:avLst/>
          </a:prstGeom>
          <a:noFill/>
          <a:ln w="9525">
            <a:noFill/>
            <a:miter lim="800000"/>
            <a:headEnd/>
            <a:tailEnd/>
          </a:ln>
        </p:spPr>
        <p:txBody>
          <a:bodyPr wrap="square" lIns="37652" tIns="47819" rIns="37652" bIns="47819">
            <a:spAutoFit/>
          </a:bodyPr>
          <a:lstStyle/>
          <a:p>
            <a:pPr algn="ctr" fontAlgn="auto">
              <a:spcBef>
                <a:spcPts val="0"/>
              </a:spcBef>
              <a:spcAft>
                <a:spcPts val="0"/>
              </a:spcAft>
              <a:defRPr/>
            </a:pPr>
            <a:r>
              <a:rPr lang="ja-JP" altLang="en-US" sz="1800" b="1" spc="-21" dirty="0" smtClean="0">
                <a:latin typeface="HGPｺﾞｼｯｸM" panose="020B0600000000000000" pitchFamily="50" charset="-128"/>
                <a:ea typeface="HGPｺﾞｼｯｸM" panose="020B0600000000000000" pitchFamily="50" charset="-128"/>
                <a:cs typeface="メイリオ" panose="020B0604030504040204" pitchFamily="50" charset="-128"/>
              </a:rPr>
              <a:t>お問合せ：直島町住民福祉課　</a:t>
            </a:r>
            <a:r>
              <a:rPr lang="en-US" altLang="ja-JP" sz="1800" b="1" spc="-21" dirty="0" smtClean="0">
                <a:latin typeface="HGPｺﾞｼｯｸM" panose="020B0600000000000000" pitchFamily="50" charset="-128"/>
                <a:ea typeface="HGPｺﾞｼｯｸM" panose="020B0600000000000000" pitchFamily="50" charset="-128"/>
                <a:cs typeface="メイリオ" panose="020B0604030504040204" pitchFamily="50" charset="-128"/>
              </a:rPr>
              <a:t>087</a:t>
            </a:r>
            <a:r>
              <a:rPr lang="ja-JP" altLang="en-US" sz="1800" b="1" spc="-21" dirty="0" smtClean="0">
                <a:latin typeface="HGPｺﾞｼｯｸM" panose="020B0600000000000000" pitchFamily="50" charset="-128"/>
                <a:ea typeface="HGPｺﾞｼｯｸM" panose="020B0600000000000000" pitchFamily="50" charset="-128"/>
                <a:cs typeface="メイリオ" panose="020B0604030504040204" pitchFamily="50" charset="-128"/>
              </a:rPr>
              <a:t>－</a:t>
            </a:r>
            <a:r>
              <a:rPr lang="en-US" altLang="ja-JP" sz="1800" b="1" spc="-21" dirty="0" smtClean="0">
                <a:latin typeface="HGPｺﾞｼｯｸM" panose="020B0600000000000000" pitchFamily="50" charset="-128"/>
                <a:ea typeface="HGPｺﾞｼｯｸM" panose="020B0600000000000000" pitchFamily="50" charset="-128"/>
                <a:cs typeface="メイリオ" panose="020B0604030504040204" pitchFamily="50" charset="-128"/>
              </a:rPr>
              <a:t>892-2223</a:t>
            </a:r>
            <a:endParaRPr lang="ja-JP" altLang="en-US" sz="1800" b="1" spc="-21" dirty="0">
              <a:solidFill>
                <a:srgbClr val="FF0000"/>
              </a:solidFill>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2" name="テキスト ボックス 1"/>
          <p:cNvSpPr txBox="1"/>
          <p:nvPr/>
        </p:nvSpPr>
        <p:spPr>
          <a:xfrm>
            <a:off x="572557" y="930930"/>
            <a:ext cx="3567743" cy="400110"/>
          </a:xfrm>
          <a:prstGeom prst="rect">
            <a:avLst/>
          </a:prstGeom>
          <a:noFill/>
        </p:spPr>
        <p:txBody>
          <a:bodyPr wrap="square" rtlCol="0">
            <a:spAutoFit/>
          </a:bodyPr>
          <a:lstStyle/>
          <a:p>
            <a:r>
              <a:rPr lang="ja-JP"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受領</a:t>
            </a:r>
            <a:r>
              <a:rPr lang="ja-JP" altLang="ja-JP" sz="2000" b="1" dirty="0">
                <a:latin typeface="メイリオ" panose="020B0604030504040204" pitchFamily="50" charset="-128"/>
                <a:ea typeface="メイリオ" panose="020B0604030504040204" pitchFamily="50" charset="-128"/>
                <a:cs typeface="メイリオ" panose="020B0604030504040204" pitchFamily="50" charset="-128"/>
              </a:rPr>
              <a:t>委任</a:t>
            </a:r>
            <a:r>
              <a:rPr lang="ja-JP"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のご案内</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ホームベース 55"/>
          <p:cNvSpPr/>
          <p:nvPr/>
        </p:nvSpPr>
        <p:spPr>
          <a:xfrm>
            <a:off x="514350" y="2147250"/>
            <a:ext cx="3625950" cy="252000"/>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kumimoji="1" lang="ja-JP" altLang="en-US" sz="1200" b="1" dirty="0" smtClean="0">
                <a:solidFill>
                  <a:schemeClr val="tx1"/>
                </a:solidFill>
              </a:rPr>
              <a:t>受領委任制度の仕組み</a:t>
            </a:r>
            <a:endParaRPr kumimoji="1" lang="ja-JP" altLang="en-US" sz="1200" b="1" dirty="0">
              <a:solidFill>
                <a:schemeClr val="tx1"/>
              </a:solidFill>
            </a:endParaRPr>
          </a:p>
        </p:txBody>
      </p:sp>
      <p:sp>
        <p:nvSpPr>
          <p:cNvPr id="59" name="ホームベース 58"/>
          <p:cNvSpPr/>
          <p:nvPr/>
        </p:nvSpPr>
        <p:spPr>
          <a:xfrm>
            <a:off x="514350" y="4450125"/>
            <a:ext cx="6153150" cy="252000"/>
          </a:xfrm>
          <a:prstGeom prst="homePlate">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b="1" dirty="0">
                <a:solidFill>
                  <a:schemeClr val="tx1"/>
                </a:solidFill>
              </a:rPr>
              <a:t>受領委任の取扱いを</a:t>
            </a:r>
            <a:r>
              <a:rPr lang="ja-JP" altLang="en-US" sz="1200" b="1" dirty="0" smtClean="0">
                <a:solidFill>
                  <a:schemeClr val="tx1"/>
                </a:solidFill>
              </a:rPr>
              <a:t>希望</a:t>
            </a:r>
            <a:r>
              <a:rPr lang="ja-JP" altLang="en-US" sz="1200" b="1" dirty="0">
                <a:solidFill>
                  <a:schemeClr val="tx1"/>
                </a:solidFill>
              </a:rPr>
              <a:t>される</a:t>
            </a:r>
            <a:r>
              <a:rPr lang="ja-JP" altLang="en-US" sz="1200" b="1" dirty="0" smtClean="0">
                <a:solidFill>
                  <a:schemeClr val="tx1"/>
                </a:solidFill>
              </a:rPr>
              <a:t>場合は、</a:t>
            </a:r>
            <a:r>
              <a:rPr lang="ja-JP" altLang="en-US" sz="1200" b="1" u="sng" dirty="0" smtClean="0">
                <a:solidFill>
                  <a:schemeClr val="tx1"/>
                </a:solidFill>
              </a:rPr>
              <a:t>四国厚生支局へ申請をお願いします</a:t>
            </a:r>
            <a:endParaRPr kumimoji="1" lang="ja-JP" altLang="en-US" sz="1200" b="1" u="sng" dirty="0">
              <a:solidFill>
                <a:schemeClr val="tx1"/>
              </a:solidFill>
            </a:endParaRPr>
          </a:p>
        </p:txBody>
      </p:sp>
      <p:sp>
        <p:nvSpPr>
          <p:cNvPr id="8" name="正方形/長方形 7"/>
          <p:cNvSpPr/>
          <p:nvPr/>
        </p:nvSpPr>
        <p:spPr>
          <a:xfrm>
            <a:off x="190500" y="911940"/>
            <a:ext cx="360000" cy="360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572557" y="5390465"/>
            <a:ext cx="6075892" cy="581710"/>
          </a:xfrm>
          <a:prstGeom prst="rect">
            <a:avLst/>
          </a:prstGeom>
          <a:noFill/>
          <a:ln w="9525">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79999" y="8169729"/>
            <a:ext cx="6468450" cy="912163"/>
          </a:xfrm>
          <a:prstGeom prst="rect">
            <a:avLst/>
          </a:prstGeom>
          <a:noFill/>
          <a:ln w="9525">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176741" y="8179254"/>
            <a:ext cx="2271184" cy="261610"/>
          </a:xfrm>
          <a:prstGeom prst="rect">
            <a:avLst/>
          </a:prstGeom>
          <a:noFill/>
          <a:ln>
            <a:noFill/>
          </a:ln>
        </p:spPr>
        <p:txBody>
          <a:bodyPr wrap="square" lIns="36000" rIns="36000" rtlCol="0">
            <a:spAutoFit/>
          </a:bodyPr>
          <a:lstStyle/>
          <a:p>
            <a:r>
              <a:rPr lang="en-US" altLang="ja-JP" sz="11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1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厚生</a:t>
            </a:r>
            <a:r>
              <a:rPr lang="ja-JP" altLang="ja-JP" sz="11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労働省</a:t>
            </a:r>
            <a:r>
              <a:rPr lang="ja-JP" altLang="ja-JP" sz="11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ウェブページ</a:t>
            </a:r>
            <a:endParaRPr lang="ja-JP" altLang="ja-JP" sz="11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656043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TotalTime>
  <Words>300</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HGPｺﾞｼｯｸM</vt:lpstr>
      <vt:lpstr>HGSｺﾞｼｯｸM</vt:lpstr>
      <vt:lpstr>Meiryo UI</vt:lpstr>
      <vt:lpstr>ＭＳ Ｐゴシック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kssuser</cp:lastModifiedBy>
  <cp:revision>57</cp:revision>
  <cp:lastPrinted>2018-11-12T01:50:52Z</cp:lastPrinted>
  <dcterms:created xsi:type="dcterms:W3CDTF">2018-05-29T06:27:58Z</dcterms:created>
  <dcterms:modified xsi:type="dcterms:W3CDTF">2018-12-20T00:58:25Z</dcterms:modified>
</cp:coreProperties>
</file>